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0" r:id="rId3"/>
    <p:sldId id="272" r:id="rId4"/>
    <p:sldId id="274" r:id="rId5"/>
    <p:sldId id="275" r:id="rId6"/>
    <p:sldId id="276" r:id="rId7"/>
    <p:sldId id="27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56" autoAdjust="0"/>
    <p:restoredTop sz="94660"/>
  </p:normalViewPr>
  <p:slideViewPr>
    <p:cSldViewPr snapToGrid="0">
      <p:cViewPr varScale="1">
        <p:scale>
          <a:sx n="85" d="100"/>
          <a:sy n="85" d="100"/>
        </p:scale>
        <p:origin x="8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0B1BF-9ECA-43A4-B5B3-905EC6AE89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F11779-8030-4088-AD5A-9C1AFB77B8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DCF563-DAEF-4664-84BB-D80FEFE12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3007C0-84D7-45F1-B913-7211A2E8B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7E666A-8AC8-41D4-BD7B-0B7E78013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932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0423A-1848-4F02-BDBA-F68CE8BA3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1A0B89-BA7C-4C91-97F9-8AE2E67B3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FA568B-CFAB-49CB-82DA-D541D5A60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4E5889-3F36-4301-A1EB-C205C8D8D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FC7A6-EC9C-4AB9-8315-BF865E9CF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736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F2DE47-52B3-4D7D-8535-34CD5F337B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502DC1-0AE3-453D-8D9C-9262B2CFA1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2AAFC2-73EA-4F3E-87DC-75AD441D2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B5B62B-B188-4FF5-AE83-7890116A2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40727-B673-42FF-AD77-94F2067C5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276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606A7-9D1C-4557-ABE8-9F7393A84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AE53F8-8835-4327-82B4-8BFE05C76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58144C-BFE6-47E1-82DD-98B798AE1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6EEBAA-9E7C-4ADA-9E4E-790C514EF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BDA380-CAF0-413B-8020-578EF9644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4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A878F-EF59-4B68-B6D5-0D0CEA668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3903C9-B09A-40AB-9166-E6223F4D22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5258E2-2A67-4641-B687-35C6E91AC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DB8337-942C-4B55-BF40-2251DCC66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54FA40-B5B8-4353-A7A3-74A5774EF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95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9F95F-38D8-49FA-B81F-7427EE2FF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BA9483-0E1A-44E2-A0F3-A3C3B1CAAC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FCC385-F476-4F17-B61F-0C27CCD08F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DC83C6-8A39-4B19-8C47-D94342DBF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41BBBC-48A8-493C-AFC6-FC3F8C061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13F478-F0D8-47D5-8CEA-A6565BFE5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34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D9DB2-0DBD-4674-87A7-EFA0913A6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611ADB-74ED-4F40-81BB-7FF71FB00F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615EE5-321F-41F3-8139-CC73A0E479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0E127A-990B-41B6-9627-C97CC08F68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11A10C-E23E-4423-BAC3-FE2EA76D47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6DA13E-28C7-4C61-9A55-5B347AB61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8F0038-3E0B-4D75-BD5C-1B6298716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CE8FD0-E80D-4A5B-B910-781A8621C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580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6F5BC-ADFE-4576-814E-0B6026783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E64FCB-6415-4EE4-8800-504D4BBCB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EAE3F8-85FF-48AE-BFBE-A4F5A54AC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AC5640-BB71-4966-8612-E24A7C1B6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920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05CFB1-C123-4C87-9CA7-B8D471039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76D928-E03A-40A1-8C9A-64FCDA78D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423490-5729-4E73-B681-753AAD07E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230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9FBEA-BAD5-47DC-A6B5-D5B2B55F9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1B437-D2B8-4A9A-9360-E2D7E4D67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67365C-B52D-4600-80F9-E99FC27638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12AD3-87A7-4C7D-AA1F-E8D2D2FA0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B5828E-9F7A-4CD7-84B3-9AE74E9C8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B1630A-DBDB-4D4D-A2A8-6DCAC636E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78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A82FC-A4FC-4929-BC46-5090938D2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4AFAFA-7182-46EE-8A8D-880FF67ECB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3641A2-16F2-40F5-81DD-325B7D7A1C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849262-F61E-4A55-967C-9F269D5ED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C26947-58D1-4F1C-AC77-1903EB1B0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31F5FE-AD7B-4608-BCCC-E66576F1C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746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2D2476-E6CF-49CD-BE47-CD6A2B30E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AB0B92-A0A4-4AE8-BEB5-42F853043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40B02B-FCE6-4FC9-B122-5E5E961BF1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20B1AC-A19F-46F4-9828-6C92E3D938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B269DA-B2C9-4272-88F9-045800FECE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894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77C948A1-DADD-4117-80F9-80BB3F6A346A}"/>
              </a:ext>
            </a:extLst>
          </p:cNvPr>
          <p:cNvSpPr txBox="1">
            <a:spLocks/>
          </p:cNvSpPr>
          <p:nvPr/>
        </p:nvSpPr>
        <p:spPr>
          <a:xfrm>
            <a:off x="6096000" y="2796698"/>
            <a:ext cx="5006788" cy="162290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mn-MN" sz="2400" b="1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ХҮНИЙ НӨӨЦИЙН ДИЖИТАЛ ШИЛЖИЛТИЙГ АМЖИЛТТАЙ НЭВТРҮҮЛСЭН АЖИЛ ОЛГОГЧ </a:t>
            </a:r>
            <a:r>
              <a:rPr lang="en-US" sz="20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(EMPLOYER WITH SUCCESSFUL DIGITAL HR TRANSFORMATION)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A6CC1D6-A768-4795-975E-1349E8BB1C4B}"/>
              </a:ext>
            </a:extLst>
          </p:cNvPr>
          <p:cNvSpPr txBox="1">
            <a:spLocks/>
          </p:cNvSpPr>
          <p:nvPr/>
        </p:nvSpPr>
        <p:spPr>
          <a:xfrm>
            <a:off x="914400" y="476632"/>
            <a:ext cx="4374776" cy="6206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(logo here)</a:t>
            </a:r>
          </a:p>
        </p:txBody>
      </p:sp>
    </p:spTree>
    <p:extLst>
      <p:ext uri="{BB962C8B-B14F-4D97-AF65-F5344CB8AC3E}">
        <p14:creationId xmlns:p14="http://schemas.microsoft.com/office/powerpoint/2010/main" val="19631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B971E-733B-4E1D-80B3-FCD05DC4E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3040"/>
          </a:xfrm>
        </p:spPr>
        <p:txBody>
          <a:bodyPr>
            <a:normAutofit/>
          </a:bodyPr>
          <a:lstStyle/>
          <a:p>
            <a:pPr algn="r"/>
            <a:r>
              <a:rPr lang="mn-MN" sz="3600" b="1" dirty="0">
                <a:solidFill>
                  <a:schemeClr val="bg1"/>
                </a:solidFill>
                <a:latin typeface="Exo 2" pitchFamily="2" charset="0"/>
              </a:rPr>
              <a:t>ҮНЭЛГЭЭНИЙ ШАЛГУУР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9FB8B4-0F72-41C4-88DE-E4F1F53388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mn-MN" sz="1400" b="0" u="none" strike="noStrike" dirty="0">
                <a:solidFill>
                  <a:schemeClr val="bg1"/>
                </a:solidFill>
                <a:effectLst/>
                <a:latin typeface="Exo 2" pitchFamily="2" charset="0"/>
                <a:ea typeface="Exo 2" pitchFamily="2" charset="0"/>
              </a:rPr>
              <a:t>Зорилго: Энэхүү шагнал нь хүний нөөцийн үйл ажиллагааг дижитал технологид суурилан автоматжуулж, өгөгдөлд суурилсан шийдвэр гаргалтыг сайжруулж, ажилтны туршлагыг өргөжүүлсэн, сүүлийн 1 жилийн хугацаанд дижитал шилжилтийн бодит үр дүн үзүүлсэн шилдэг байгууллагыг тодруулахад чиглэнэ.</a:t>
            </a:r>
            <a:endParaRPr lang="en-US" sz="1400" dirty="0">
              <a:solidFill>
                <a:schemeClr val="bg1"/>
              </a:solidFill>
              <a:latin typeface="Exo 2" pitchFamily="2" charset="0"/>
              <a:ea typeface="Exo 2" pitchFamily="2" charset="0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6B80C8E-3921-49D5-AF70-603FB0F35BE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7045740"/>
              </p:ext>
            </p:extLst>
          </p:nvPr>
        </p:nvGraphicFramePr>
        <p:xfrm>
          <a:off x="719417" y="2162699"/>
          <a:ext cx="10515599" cy="40893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5017">
                  <a:extLst>
                    <a:ext uri="{9D8B030D-6E8A-4147-A177-3AD203B41FA5}">
                      <a16:colId xmlns:a16="http://schemas.microsoft.com/office/drawing/2014/main" val="286406876"/>
                    </a:ext>
                  </a:extLst>
                </a:gridCol>
                <a:gridCol w="2918424">
                  <a:extLst>
                    <a:ext uri="{9D8B030D-6E8A-4147-A177-3AD203B41FA5}">
                      <a16:colId xmlns:a16="http://schemas.microsoft.com/office/drawing/2014/main" val="1554959970"/>
                    </a:ext>
                  </a:extLst>
                </a:gridCol>
                <a:gridCol w="787671">
                  <a:extLst>
                    <a:ext uri="{9D8B030D-6E8A-4147-A177-3AD203B41FA5}">
                      <a16:colId xmlns:a16="http://schemas.microsoft.com/office/drawing/2014/main" val="3645882902"/>
                    </a:ext>
                  </a:extLst>
                </a:gridCol>
                <a:gridCol w="6294487">
                  <a:extLst>
                    <a:ext uri="{9D8B030D-6E8A-4147-A177-3AD203B41FA5}">
                      <a16:colId xmlns:a16="http://schemas.microsoft.com/office/drawing/2014/main" val="3212623700"/>
                    </a:ext>
                  </a:extLst>
                </a:gridCol>
              </a:tblGrid>
              <a:tr h="266389">
                <a:tc>
                  <a:txBody>
                    <a:bodyPr/>
                    <a:lstStyle/>
                    <a:p>
                      <a:r>
                        <a:rPr lang="mn-MN" sz="1400" dirty="0">
                          <a:latin typeface="Exo 2" pitchFamily="2" charset="0"/>
                          <a:ea typeface="Exo 2" pitchFamily="2" charset="0"/>
                        </a:rPr>
                        <a:t>№</a:t>
                      </a:r>
                      <a:endParaRPr lang="en-US" sz="1400" dirty="0"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400" dirty="0">
                          <a:latin typeface="Exo 2" pitchFamily="2" charset="0"/>
                          <a:ea typeface="Exo 2" pitchFamily="2" charset="0"/>
                        </a:rPr>
                        <a:t>Үнэлгээний шалгуур</a:t>
                      </a:r>
                      <a:endParaRPr lang="en-US" sz="1400" dirty="0"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400" dirty="0">
                          <a:latin typeface="Exo 2" pitchFamily="2" charset="0"/>
                          <a:ea typeface="Exo 2" pitchFamily="2" charset="0"/>
                        </a:rPr>
                        <a:t>Хувь</a:t>
                      </a:r>
                      <a:endParaRPr lang="en-US" sz="1400" dirty="0"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400" b="1" i="0" u="none" strike="noStrike" kern="1200" dirty="0">
                          <a:solidFill>
                            <a:schemeClr val="lt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Тайлбар / тодорхойлолт</a:t>
                      </a:r>
                      <a:endParaRPr lang="en-US" sz="1400" dirty="0"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8973000"/>
                  </a:ext>
                </a:extLst>
              </a:tr>
              <a:tr h="454309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1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HR </a:t>
                      </a:r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процессуудын дижиталчлалын түвшин 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(%)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20%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mn-MN" sz="1200" b="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</a:rPr>
                        <a:t>Хүний нөөцийн гол процессууд </a:t>
                      </a:r>
                      <a:r>
                        <a:rPr lang="en-US" sz="1200" b="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</a:rPr>
                        <a:t>(recruitment, onboarding, attendance, payroll, performance, 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L and D, offboarding) </a:t>
                      </a:r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дижитал хэлбэрт шилжсэн хувь.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HR system screenshots, automation flow, process mapping.</a:t>
                      </a:r>
                      <a:r>
                        <a:rPr lang="en-US" sz="1200" b="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</a:rPr>
                        <a:t>)</a:t>
                      </a:r>
                      <a:endParaRPr lang="mn-MN" sz="1200" b="0" dirty="0">
                        <a:solidFill>
                          <a:schemeClr val="bg1"/>
                        </a:solidFill>
                        <a:effectLst/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8572892"/>
                  </a:ext>
                </a:extLst>
              </a:tr>
              <a:tr h="636033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2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HRIS (Human Resource Information System)</a:t>
                      </a:r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 хэрэглээ ба нэгдсэн системийн түвшин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20%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HRIS </a:t>
                      </a:r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болон бусад системийн уялдаа (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ERP, payroll, performance system, e-learning). System integration map, </a:t>
                      </a:r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хэрэглэгчийн тоо, ашиглалтын түвшин.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0260040"/>
                  </a:ext>
                </a:extLst>
              </a:tr>
              <a:tr h="817757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3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Сүүлийн 1 жилийн хугацаанд нэвтрүүлсэн дижитал санаачилга ба инновацийн бодит хэрэгжилт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2</a:t>
                      </a:r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0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%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Жишээ нь: 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AI recruitment, chatbot onboarding, e-feedback, KPI dashboard, automation tools, data-driven dashboards. Project </a:t>
                      </a:r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тайлан, зураг, бичлэг, үр дүнгийн тоон үзүүлэлт.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435220"/>
                  </a:ext>
                </a:extLst>
              </a:tr>
              <a:tr h="748281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4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Дижитал систем нэвтрүүлснээс үүдэлтэй ажилтны туршлага, үр ашиг, сэтгэл ханамжийн өөрчлөлт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25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%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Сургалт, мэдээлэл, холбоо харилцаа, 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productivity, satisfaction, engagement </a:t>
                      </a:r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зэрэгт үзүүлсэн нөлөө.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Employee survey (“Digital tools make my work easier” %), </a:t>
                      </a:r>
                      <a:r>
                        <a:rPr lang="en-US" sz="1200" b="0" i="0" u="none" strike="noStrike" kern="1200" dirty="0" err="1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eNPS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, productivity change.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3637506"/>
                  </a:ext>
                </a:extLst>
              </a:tr>
              <a:tr h="636033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5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Дижитал шилжилтийн бодлого, төлөвлөгөө, стратегийн уялдаа ба тогтвортой хэрэгжилт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15%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Байгууллагын 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Digital HR Strategy, Governance structure, KPI monitoring </a:t>
                      </a:r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систем.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Strategy document, roadmap, monitoring report.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7521591"/>
                  </a:ext>
                </a:extLst>
              </a:tr>
              <a:tr h="298265">
                <a:tc gridSpan="2">
                  <a:txBody>
                    <a:bodyPr/>
                    <a:lstStyle/>
                    <a:p>
                      <a:pPr algn="ctr"/>
                      <a:r>
                        <a:rPr lang="mn-MN" sz="1200" b="1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Нийт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100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%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5108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4400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B3CE7-A27D-430B-9E8F-6DEE8EC02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1223"/>
          </a:xfrm>
        </p:spPr>
        <p:txBody>
          <a:bodyPr>
            <a:normAutofit/>
          </a:bodyPr>
          <a:lstStyle/>
          <a:p>
            <a:pPr algn="r"/>
            <a:r>
              <a:rPr lang="en-US" sz="32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HR </a:t>
            </a:r>
            <a:r>
              <a:rPr lang="mn-MN" sz="32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процессуудын дижиталчлалын түвшин </a:t>
            </a:r>
            <a:r>
              <a:rPr lang="en-US" sz="32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(%)</a:t>
            </a:r>
            <a:br>
              <a:rPr lang="en-US" sz="32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</a:b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8C58F6-B526-43C3-8663-6FE0A80D4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en-US" dirty="0">
              <a:solidFill>
                <a:schemeClr val="bg1"/>
              </a:solidFill>
              <a:latin typeface="Exo 2" pitchFamily="2" charset="0"/>
              <a:ea typeface="Exo 2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019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248A6-EFDF-46F8-B4A4-17B6C36A0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5149"/>
            <a:ext cx="10515600" cy="1325563"/>
          </a:xfrm>
        </p:spPr>
        <p:txBody>
          <a:bodyPr>
            <a:noAutofit/>
          </a:bodyPr>
          <a:lstStyle/>
          <a:p>
            <a:pPr algn="r"/>
            <a:r>
              <a:rPr lang="en-US" sz="32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HRIS (Human Resource Information System)</a:t>
            </a:r>
            <a:r>
              <a:rPr lang="mn-MN" sz="32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 </a:t>
            </a:r>
            <a:br>
              <a:rPr lang="en-US" sz="32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</a:br>
            <a:r>
              <a:rPr lang="mn-MN" sz="32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хэрэглээ ба нэгдсэн системийн түвшин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0AE929-2F4C-4CF0-9FE4-571027F883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537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5818A-50F8-4414-AA20-24EDB3F2B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6513"/>
            <a:ext cx="10515600" cy="1325563"/>
          </a:xfrm>
        </p:spPr>
        <p:txBody>
          <a:bodyPr>
            <a:noAutofit/>
          </a:bodyPr>
          <a:lstStyle/>
          <a:p>
            <a:pPr algn="r"/>
            <a:r>
              <a:rPr lang="mn-MN" sz="32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Сүүлийн 1 жилийн хугацаанд нэвтрүүлсэн дижитал санаачилга ба инновацийн бодит хэрэгжилт</a:t>
            </a:r>
            <a:br>
              <a:rPr lang="en-US" sz="32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</a:b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FE23D4-D722-4FE7-8F41-59C228A55D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7752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44BC5-6694-4BF0-86EB-AF8CC63AC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8584"/>
            <a:ext cx="10515600" cy="1325563"/>
          </a:xfrm>
        </p:spPr>
        <p:txBody>
          <a:bodyPr>
            <a:noAutofit/>
          </a:bodyPr>
          <a:lstStyle/>
          <a:p>
            <a:pPr algn="r"/>
            <a:r>
              <a:rPr lang="mn-MN" sz="32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Дижитал систем нэвтрүүлснээс үүдэлтэй ажилтны туршлага, үр ашиг, сэтгэл ханамжийн өөрчлөлт</a:t>
            </a:r>
            <a:br>
              <a:rPr lang="en-US" sz="32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</a:b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74257E-3C31-4019-9000-33EDFF1FBD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85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FF6DC-9991-4AC6-B0F0-022EC9BDE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mn-MN" sz="36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Дижитал шилжилтийн бодлого, төлөвлөгөө, стратегийн уялдаа ба тогтвортой хэрэгжилт</a:t>
            </a:r>
            <a:br>
              <a:rPr lang="en-US" sz="44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A5655E-B72A-4E50-BF95-0F8A94FB34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766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341</Words>
  <Application>Microsoft Office PowerPoint</Application>
  <PresentationFormat>Widescreen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Exo 2</vt:lpstr>
      <vt:lpstr>Office Theme</vt:lpstr>
      <vt:lpstr>PowerPoint Presentation</vt:lpstr>
      <vt:lpstr>ҮНЭЛГЭЭНИЙ ШАЛГУУР</vt:lpstr>
      <vt:lpstr>HR процессуудын дижиталчлалын түвшин (%) </vt:lpstr>
      <vt:lpstr>HRIS (Human Resource Information System)  хэрэглээ ба нэгдсэн системийн түвшин</vt:lpstr>
      <vt:lpstr>Сүүлийн 1 жилийн хугацаанд нэвтрүүлсэн дижитал санаачилга ба инновацийн бодит хэрэгжилт </vt:lpstr>
      <vt:lpstr>Дижитал систем нэвтрүүлснээс үүдэлтэй ажилтны туршлага, үр ашиг, сэтгэл ханамжийн өөрчлөлт </vt:lpstr>
      <vt:lpstr>Дижитал шилжилтийн бодлого, төлөвлөгөө, стратегийн уялдаа ба тогтвортой хэрэгжилт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Hitech</dc:creator>
  <cp:lastModifiedBy>PC</cp:lastModifiedBy>
  <cp:revision>61</cp:revision>
  <dcterms:created xsi:type="dcterms:W3CDTF">2025-11-03T09:38:32Z</dcterms:created>
  <dcterms:modified xsi:type="dcterms:W3CDTF">2025-11-06T08:46:46Z</dcterms:modified>
</cp:coreProperties>
</file>